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56" r:id="rId2"/>
    <p:sldId id="257" r:id="rId3"/>
    <p:sldId id="278" r:id="rId4"/>
    <p:sldId id="279" r:id="rId5"/>
    <p:sldId id="261" r:id="rId6"/>
    <p:sldId id="258" r:id="rId7"/>
    <p:sldId id="322" r:id="rId8"/>
    <p:sldId id="259" r:id="rId9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Roboto Slab Regular" panose="020B0604020202020204" charset="0"/>
      <p:regular r:id="rId15"/>
      <p:bold r:id="rId16"/>
    </p:embeddedFont>
    <p:embeddedFont>
      <p:font typeface="Vibur" panose="020B0604020202020204" charset="0"/>
      <p:regular r:id="rId17"/>
    </p:embeddedFont>
    <p:embeddedFont>
      <p:font typeface="Catamaran" panose="020B0604020202020204" charset="0"/>
      <p:regular r:id="rId18"/>
      <p:bold r:id="rId19"/>
    </p:embeddedFont>
    <p:embeddedFont>
      <p:font typeface="Comfortaa" panose="020B060402020202020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D0906D-541E-44B8-A2B0-CE809C44FCA9}">
  <a:tblStyle styleId="{75D0906D-541E-44B8-A2B0-CE809C44FC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6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8382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87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7819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8" name="Google Shape;2578;gd768e69cfa_0_8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9" name="Google Shape;2579;gd768e69cfa_0_8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176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10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d38073794d_0_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d38073794d_0_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01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706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3670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05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552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19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74" r:id="rId5"/>
    <p:sldLayoutId id="2147483678" r:id="rId6"/>
    <p:sldLayoutId id="2147483679" r:id="rId7"/>
    <p:sldLayoutId id="2147483680" r:id="rId8"/>
    <p:sldLayoutId id="2147483683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25291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0000"/>
                </a:solidFill>
              </a:rPr>
              <a:t>Unit 1: Back to school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rgbClr val="FF0000"/>
                </a:solidFill>
              </a:rPr>
              <a:t>Part A: Friends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A3-4/ P.12-13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1805747" y="458463"/>
            <a:ext cx="6392877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err="1">
                <a:solidFill>
                  <a:schemeClr val="accent6">
                    <a:lumMod val="50000"/>
                  </a:schemeClr>
                </a:solidFill>
              </a:rPr>
              <a:t>Read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</a:rPr>
              <a:t>. Then </a:t>
            </a:r>
            <a:r>
              <a:rPr lang="vi-VN" dirty="0" err="1">
                <a:solidFill>
                  <a:schemeClr val="accent6">
                    <a:lumMod val="50000"/>
                  </a:schemeClr>
                </a:solidFill>
              </a:rPr>
              <a:t>practice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vi-VN" dirty="0" err="1">
                <a:solidFill>
                  <a:schemeClr val="accent6">
                    <a:lumMod val="50000"/>
                  </a:schemeClr>
                </a:solidFill>
              </a:rPr>
              <a:t>this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vi-VN" dirty="0" err="1">
                <a:solidFill>
                  <a:schemeClr val="accent6">
                    <a:lumMod val="50000"/>
                  </a:schemeClr>
                </a:solidFill>
              </a:rPr>
              <a:t>dialogue</a:t>
            </a:r>
            <a:r>
              <a:rPr lang="vi-VN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22" name="Google Shape;1622;p38"/>
          <p:cNvSpPr txBox="1">
            <a:spLocks noGrp="1"/>
          </p:cNvSpPr>
          <p:nvPr>
            <p:ph type="body" idx="1"/>
          </p:nvPr>
        </p:nvSpPr>
        <p:spPr>
          <a:xfrm>
            <a:off x="753824" y="1198709"/>
            <a:ext cx="7890713" cy="33733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 algn="l" latinLnBrk="0">
              <a:buNone/>
            </a:pPr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Nga: 	</a:t>
            </a:r>
            <a:r>
              <a:rPr lang="en-US" sz="32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 Mr. Tan.</a:t>
            </a:r>
          </a:p>
          <a:p>
            <a:pPr marL="76200" indent="0" algn="l" latinLnBrk="0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Mr. Tan: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Nga. How are you?</a:t>
            </a:r>
          </a:p>
          <a:p>
            <a:pPr marL="76200" indent="0" algn="l" latinLnBrk="0">
              <a:buNone/>
            </a:pPr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Nga: 	</a:t>
            </a:r>
            <a:r>
              <a:rPr lang="en-US" sz="32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I’m very well, thank you. And you?</a:t>
            </a:r>
          </a:p>
          <a:p>
            <a:pPr marL="76200" indent="0" algn="l" latinLnBrk="0">
              <a:buNone/>
            </a:pPr>
            <a:r>
              <a:rPr lang="en-US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Mr. Tan: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I'm fine, thanks. </a:t>
            </a:r>
          </a:p>
          <a:p>
            <a:pPr marL="76200" indent="0" algn="l" latinLnBrk="0">
              <a:buNone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Goodbye. See you later.</a:t>
            </a:r>
          </a:p>
          <a:p>
            <a:pPr marL="76200" indent="0" algn="l" latinLnBrk="0">
              <a:buNone/>
            </a:pPr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Nga: 	</a:t>
            </a:r>
            <a:r>
              <a:rPr lang="en-US" sz="3200" b="0" i="0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Goodbye.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5750E3B0-E064-413A-B5D2-C65E6D071147}"/>
              </a:ext>
            </a:extLst>
          </p:cNvPr>
          <p:cNvGrpSpPr/>
          <p:nvPr/>
        </p:nvGrpSpPr>
        <p:grpSpPr>
          <a:xfrm>
            <a:off x="820862" y="445373"/>
            <a:ext cx="879000" cy="659590"/>
            <a:chOff x="820862" y="445373"/>
            <a:chExt cx="879000" cy="659590"/>
          </a:xfrm>
        </p:grpSpPr>
        <p:grpSp>
          <p:nvGrpSpPr>
            <p:cNvPr id="5" name="Google Shape;1640;p39">
              <a:extLst>
                <a:ext uri="{FF2B5EF4-FFF2-40B4-BE49-F238E27FC236}">
                  <a16:creationId xmlns="" xmlns:a16="http://schemas.microsoft.com/office/drawing/2014/main" id="{EDA03CB3-0FDB-4AAD-91F4-3006027589C8}"/>
                </a:ext>
              </a:extLst>
            </p:cNvPr>
            <p:cNvGrpSpPr/>
            <p:nvPr/>
          </p:nvGrpSpPr>
          <p:grpSpPr>
            <a:xfrm>
              <a:off x="945376" y="445373"/>
              <a:ext cx="648601" cy="659590"/>
              <a:chOff x="451814" y="2209625"/>
              <a:chExt cx="873890" cy="888696"/>
            </a:xfrm>
          </p:grpSpPr>
          <p:sp>
            <p:nvSpPr>
              <p:cNvPr id="6" name="Google Shape;1641;p39">
                <a:extLst>
                  <a:ext uri="{FF2B5EF4-FFF2-40B4-BE49-F238E27FC236}">
                    <a16:creationId xmlns="" xmlns:a16="http://schemas.microsoft.com/office/drawing/2014/main" id="{15597338-B3C0-4C29-84FF-95595402E43E}"/>
                  </a:ext>
                </a:extLst>
              </p:cNvPr>
              <p:cNvSpPr/>
              <p:nvPr/>
            </p:nvSpPr>
            <p:spPr>
              <a:xfrm>
                <a:off x="521051" y="2209625"/>
                <a:ext cx="804653" cy="794816"/>
              </a:xfrm>
              <a:custGeom>
                <a:avLst/>
                <a:gdLst/>
                <a:ahLst/>
                <a:cxnLst/>
                <a:rect l="l" t="t" r="r" b="b"/>
                <a:pathLst>
                  <a:path w="22905" h="22625" extrusionOk="0">
                    <a:moveTo>
                      <a:pt x="4726" y="1614"/>
                    </a:moveTo>
                    <a:cubicBezTo>
                      <a:pt x="2123" y="3724"/>
                      <a:pt x="333" y="10400"/>
                      <a:pt x="46" y="13586"/>
                    </a:cubicBezTo>
                    <a:cubicBezTo>
                      <a:pt x="-241" y="16772"/>
                      <a:pt x="1130" y="19227"/>
                      <a:pt x="3002" y="20730"/>
                    </a:cubicBezTo>
                    <a:cubicBezTo>
                      <a:pt x="4874" y="22233"/>
                      <a:pt x="8906" y="22512"/>
                      <a:pt x="11279" y="22602"/>
                    </a:cubicBezTo>
                    <a:cubicBezTo>
                      <a:pt x="13652" y="22692"/>
                      <a:pt x="15442" y="22298"/>
                      <a:pt x="17240" y="21272"/>
                    </a:cubicBezTo>
                    <a:cubicBezTo>
                      <a:pt x="19038" y="20246"/>
                      <a:pt x="21231" y="18489"/>
                      <a:pt x="22068" y="16444"/>
                    </a:cubicBezTo>
                    <a:cubicBezTo>
                      <a:pt x="22906" y="14399"/>
                      <a:pt x="23333" y="11591"/>
                      <a:pt x="22265" y="9004"/>
                    </a:cubicBezTo>
                    <a:cubicBezTo>
                      <a:pt x="21198" y="6417"/>
                      <a:pt x="18586" y="2156"/>
                      <a:pt x="15663" y="924"/>
                    </a:cubicBezTo>
                    <a:cubicBezTo>
                      <a:pt x="12740" y="-308"/>
                      <a:pt x="7329" y="-496"/>
                      <a:pt x="4726" y="16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7" name="Google Shape;1642;p39">
                <a:extLst>
                  <a:ext uri="{FF2B5EF4-FFF2-40B4-BE49-F238E27FC236}">
                    <a16:creationId xmlns="" xmlns:a16="http://schemas.microsoft.com/office/drawing/2014/main" id="{032AFA60-4F78-4059-A725-5338B83FAC25}"/>
                  </a:ext>
                </a:extLst>
              </p:cNvPr>
              <p:cNvSpPr/>
              <p:nvPr/>
            </p:nvSpPr>
            <p:spPr>
              <a:xfrm>
                <a:off x="451814" y="2303505"/>
                <a:ext cx="804653" cy="794816"/>
              </a:xfrm>
              <a:custGeom>
                <a:avLst/>
                <a:gdLst/>
                <a:ahLst/>
                <a:cxnLst/>
                <a:rect l="l" t="t" r="r" b="b"/>
                <a:pathLst>
                  <a:path w="22905" h="22625" extrusionOk="0">
                    <a:moveTo>
                      <a:pt x="4726" y="1614"/>
                    </a:moveTo>
                    <a:cubicBezTo>
                      <a:pt x="2123" y="3724"/>
                      <a:pt x="333" y="10400"/>
                      <a:pt x="46" y="13586"/>
                    </a:cubicBezTo>
                    <a:cubicBezTo>
                      <a:pt x="-241" y="16772"/>
                      <a:pt x="1130" y="19227"/>
                      <a:pt x="3002" y="20730"/>
                    </a:cubicBezTo>
                    <a:cubicBezTo>
                      <a:pt x="4874" y="22233"/>
                      <a:pt x="8906" y="22512"/>
                      <a:pt x="11279" y="22602"/>
                    </a:cubicBezTo>
                    <a:cubicBezTo>
                      <a:pt x="13652" y="22692"/>
                      <a:pt x="15442" y="22298"/>
                      <a:pt x="17240" y="21272"/>
                    </a:cubicBezTo>
                    <a:cubicBezTo>
                      <a:pt x="19038" y="20246"/>
                      <a:pt x="21231" y="18489"/>
                      <a:pt x="22068" y="16444"/>
                    </a:cubicBezTo>
                    <a:cubicBezTo>
                      <a:pt x="22906" y="14399"/>
                      <a:pt x="23333" y="11591"/>
                      <a:pt x="22265" y="9004"/>
                    </a:cubicBezTo>
                    <a:cubicBezTo>
                      <a:pt x="21198" y="6417"/>
                      <a:pt x="18586" y="2156"/>
                      <a:pt x="15663" y="924"/>
                    </a:cubicBezTo>
                    <a:cubicBezTo>
                      <a:pt x="12740" y="-308"/>
                      <a:pt x="7329" y="-496"/>
                      <a:pt x="4726" y="161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8" name="Google Shape;1664;p39">
              <a:extLst>
                <a:ext uri="{FF2B5EF4-FFF2-40B4-BE49-F238E27FC236}">
                  <a16:creationId xmlns="" xmlns:a16="http://schemas.microsoft.com/office/drawing/2014/main" id="{F8DEC29F-3616-4AEC-A530-7BABC90421CF}"/>
                </a:ext>
              </a:extLst>
            </p:cNvPr>
            <p:cNvSpPr txBox="1">
              <a:spLocks/>
            </p:cNvSpPr>
            <p:nvPr/>
          </p:nvSpPr>
          <p:spPr>
            <a:xfrm>
              <a:off x="820862" y="458463"/>
              <a:ext cx="879000" cy="4017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vi-VN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Vibur" panose="020B0604020202020204" charset="0"/>
                  <a:cs typeface="Biome Light" panose="020B0502040204020203" pitchFamily="34" charset="0"/>
                </a:rPr>
                <a:t>A3</a:t>
              </a:r>
              <a:endParaRPr lang="en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Vibur" panose="020B0604020202020204" charset="0"/>
                <a:cs typeface="Biome Light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1" grpId="0"/>
      <p:bldP spid="162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p59"/>
          <p:cNvSpPr txBox="1">
            <a:spLocks noGrp="1"/>
          </p:cNvSpPr>
          <p:nvPr>
            <p:ph type="title"/>
          </p:nvPr>
        </p:nvSpPr>
        <p:spPr>
          <a:xfrm>
            <a:off x="753825" y="327891"/>
            <a:ext cx="7444800" cy="1132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C00000"/>
                </a:solidFill>
              </a:rPr>
              <a:t>How to greet other:</a:t>
            </a:r>
            <a:endParaRPr sz="6000" dirty="0">
              <a:solidFill>
                <a:srgbClr val="C00000"/>
              </a:solidFill>
            </a:endParaRPr>
          </a:p>
        </p:txBody>
      </p:sp>
      <p:sp>
        <p:nvSpPr>
          <p:cNvPr id="2582" name="Google Shape;2582;p59"/>
          <p:cNvSpPr txBox="1"/>
          <p:nvPr/>
        </p:nvSpPr>
        <p:spPr>
          <a:xfrm>
            <a:off x="0" y="1866184"/>
            <a:ext cx="2671338" cy="34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1"/>
                </a:solidFill>
                <a:latin typeface="Comic Sans MS" panose="030F0702030302020204" pitchFamily="66" charset="0"/>
                <a:sym typeface="Vibur"/>
              </a:rPr>
              <a:t>1. Greeting</a:t>
            </a:r>
            <a:endParaRPr sz="3200" b="1" dirty="0">
              <a:solidFill>
                <a:schemeClr val="dk1"/>
              </a:solidFill>
              <a:latin typeface="Comic Sans MS" panose="030F0702030302020204" pitchFamily="66" charset="0"/>
              <a:sym typeface="Vibur"/>
            </a:endParaRPr>
          </a:p>
        </p:txBody>
      </p:sp>
      <p:sp>
        <p:nvSpPr>
          <p:cNvPr id="2583" name="Google Shape;2583;p59"/>
          <p:cNvSpPr txBox="1"/>
          <p:nvPr/>
        </p:nvSpPr>
        <p:spPr>
          <a:xfrm>
            <a:off x="284309" y="2335369"/>
            <a:ext cx="2721829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Good morning.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4" name="Google Shape;2584;p59"/>
          <p:cNvSpPr txBox="1"/>
          <p:nvPr/>
        </p:nvSpPr>
        <p:spPr>
          <a:xfrm>
            <a:off x="6137861" y="2435261"/>
            <a:ext cx="23299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Pretty good.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6" name="Google Shape;2586;p59"/>
          <p:cNvSpPr txBox="1"/>
          <p:nvPr/>
        </p:nvSpPr>
        <p:spPr>
          <a:xfrm>
            <a:off x="-24070" y="2828700"/>
            <a:ext cx="2695407" cy="85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2800" b="1">
                <a:solidFill>
                  <a:schemeClr val="dk1"/>
                </a:solidFill>
                <a:latin typeface="Vibur"/>
              </a:defRPr>
            </a:lvl1pPr>
          </a:lstStyle>
          <a:p>
            <a:pPr algn="r"/>
            <a:r>
              <a:rPr lang="en" sz="3200" dirty="0">
                <a:latin typeface="Comic Sans MS" panose="030F0702030302020204" pitchFamily="66" charset="0"/>
                <a:sym typeface="Vibur"/>
              </a:rPr>
              <a:t>2. Asking about health</a:t>
            </a:r>
            <a:endParaRPr sz="3200" dirty="0">
              <a:latin typeface="Comic Sans MS" panose="030F0702030302020204" pitchFamily="66" charset="0"/>
              <a:sym typeface="Vibur"/>
            </a:endParaRPr>
          </a:p>
        </p:txBody>
      </p:sp>
      <p:sp>
        <p:nvSpPr>
          <p:cNvPr id="2587" name="Google Shape;2587;p59"/>
          <p:cNvSpPr txBox="1"/>
          <p:nvPr/>
        </p:nvSpPr>
        <p:spPr>
          <a:xfrm>
            <a:off x="361150" y="3831930"/>
            <a:ext cx="2667361" cy="50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How are you?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8" name="Google Shape;2588;p59"/>
          <p:cNvSpPr txBox="1"/>
          <p:nvPr/>
        </p:nvSpPr>
        <p:spPr>
          <a:xfrm>
            <a:off x="6245215" y="3247996"/>
            <a:ext cx="2599108" cy="40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omic Sans MS" panose="030F0702030302020204" pitchFamily="66" charset="0"/>
                <a:ea typeface="Vibur"/>
                <a:cs typeface="Vibur"/>
                <a:sym typeface="Vibur"/>
              </a:rPr>
              <a:t>4. Goodbye</a:t>
            </a:r>
            <a:endParaRPr sz="3200" b="1" dirty="0">
              <a:solidFill>
                <a:schemeClr val="dk1"/>
              </a:solidFill>
              <a:latin typeface="Comic Sans MS" panose="030F0702030302020204" pitchFamily="66" charset="0"/>
              <a:ea typeface="Vibur"/>
              <a:cs typeface="Vibur"/>
              <a:sym typeface="Vibur"/>
            </a:endParaRPr>
          </a:p>
        </p:txBody>
      </p:sp>
      <p:sp>
        <p:nvSpPr>
          <p:cNvPr id="2589" name="Google Shape;2589;p59"/>
          <p:cNvSpPr txBox="1"/>
          <p:nvPr/>
        </p:nvSpPr>
        <p:spPr>
          <a:xfrm>
            <a:off x="6245215" y="3759273"/>
            <a:ext cx="1705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Ex: Bye.</a:t>
            </a:r>
            <a:endParaRPr sz="2000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590" name="Google Shape;2590;p59"/>
          <p:cNvGrpSpPr/>
          <p:nvPr/>
        </p:nvGrpSpPr>
        <p:grpSpPr>
          <a:xfrm>
            <a:off x="3480550" y="2002110"/>
            <a:ext cx="900281" cy="915535"/>
            <a:chOff x="451814" y="2209625"/>
            <a:chExt cx="873890" cy="888696"/>
          </a:xfrm>
        </p:grpSpPr>
        <p:sp>
          <p:nvSpPr>
            <p:cNvPr id="2591" name="Google Shape;2591;p5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92" name="Google Shape;2592;p5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93" name="Google Shape;2593;p59"/>
          <p:cNvGrpSpPr/>
          <p:nvPr/>
        </p:nvGrpSpPr>
        <p:grpSpPr>
          <a:xfrm>
            <a:off x="4688125" y="1976300"/>
            <a:ext cx="987463" cy="967127"/>
            <a:chOff x="1497832" y="2531913"/>
            <a:chExt cx="958516" cy="938776"/>
          </a:xfrm>
        </p:grpSpPr>
        <p:sp>
          <p:nvSpPr>
            <p:cNvPr id="2594" name="Google Shape;2594;p5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595" name="Google Shape;2595;p5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96" name="Google Shape;2596;p59"/>
          <p:cNvGrpSpPr/>
          <p:nvPr/>
        </p:nvGrpSpPr>
        <p:grpSpPr>
          <a:xfrm>
            <a:off x="3468412" y="3241593"/>
            <a:ext cx="924565" cy="939005"/>
            <a:chOff x="124550" y="3420216"/>
            <a:chExt cx="897461" cy="911478"/>
          </a:xfrm>
        </p:grpSpPr>
        <p:sp>
          <p:nvSpPr>
            <p:cNvPr id="2597" name="Google Shape;2597;p5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98" name="Google Shape;2598;p5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599" name="Google Shape;2599;p59"/>
          <p:cNvGrpSpPr/>
          <p:nvPr/>
        </p:nvGrpSpPr>
        <p:grpSpPr>
          <a:xfrm>
            <a:off x="4701356" y="3242560"/>
            <a:ext cx="961117" cy="937089"/>
            <a:chOff x="4697006" y="3199982"/>
            <a:chExt cx="932942" cy="909618"/>
          </a:xfrm>
        </p:grpSpPr>
        <p:sp>
          <p:nvSpPr>
            <p:cNvPr id="2600" name="Google Shape;2600;p5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01" name="Google Shape;2601;p5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02" name="Google Shape;2602;p59"/>
          <p:cNvGrpSpPr/>
          <p:nvPr/>
        </p:nvGrpSpPr>
        <p:grpSpPr>
          <a:xfrm>
            <a:off x="3734470" y="2266937"/>
            <a:ext cx="386947" cy="386007"/>
            <a:chOff x="-42796875" y="2680675"/>
            <a:chExt cx="319000" cy="318225"/>
          </a:xfrm>
        </p:grpSpPr>
        <p:sp>
          <p:nvSpPr>
            <p:cNvPr id="2603" name="Google Shape;2603;p59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9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9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9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9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8" name="Google Shape;2608;p59"/>
          <p:cNvSpPr/>
          <p:nvPr/>
        </p:nvSpPr>
        <p:spPr>
          <a:xfrm>
            <a:off x="4989298" y="2284659"/>
            <a:ext cx="385067" cy="350648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9" name="Google Shape;2609;p59"/>
          <p:cNvGrpSpPr/>
          <p:nvPr/>
        </p:nvGrpSpPr>
        <p:grpSpPr>
          <a:xfrm>
            <a:off x="3758054" y="3521566"/>
            <a:ext cx="340125" cy="379305"/>
            <a:chOff x="-40150450" y="1977325"/>
            <a:chExt cx="280400" cy="312700"/>
          </a:xfrm>
        </p:grpSpPr>
        <p:sp>
          <p:nvSpPr>
            <p:cNvPr id="2610" name="Google Shape;2610;p59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9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9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9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4" name="Google Shape;2614;p59"/>
          <p:cNvSpPr/>
          <p:nvPr/>
        </p:nvSpPr>
        <p:spPr>
          <a:xfrm>
            <a:off x="4988824" y="3518550"/>
            <a:ext cx="386007" cy="385400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15" name="Google Shape;2615;p59"/>
          <p:cNvCxnSpPr>
            <a:cxnSpLocks/>
          </p:cNvCxnSpPr>
          <p:nvPr/>
        </p:nvCxnSpPr>
        <p:spPr>
          <a:xfrm>
            <a:off x="2946350" y="2483925"/>
            <a:ext cx="551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616" name="Google Shape;2616;p59"/>
          <p:cNvCxnSpPr>
            <a:cxnSpLocks/>
          </p:cNvCxnSpPr>
          <p:nvPr/>
        </p:nvCxnSpPr>
        <p:spPr>
          <a:xfrm>
            <a:off x="2947825" y="3715600"/>
            <a:ext cx="5223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617" name="Google Shape;2617;p59"/>
          <p:cNvCxnSpPr>
            <a:cxnSpLocks/>
          </p:cNvCxnSpPr>
          <p:nvPr/>
        </p:nvCxnSpPr>
        <p:spPr>
          <a:xfrm>
            <a:off x="5555650" y="3720475"/>
            <a:ext cx="504300" cy="9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18" name="Google Shape;2618;p59"/>
          <p:cNvCxnSpPr>
            <a:cxnSpLocks/>
          </p:cNvCxnSpPr>
          <p:nvPr/>
        </p:nvCxnSpPr>
        <p:spPr>
          <a:xfrm>
            <a:off x="5563925" y="2498650"/>
            <a:ext cx="495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0" name="Google Shape;2585;p59">
            <a:extLst>
              <a:ext uri="{FF2B5EF4-FFF2-40B4-BE49-F238E27FC236}">
                <a16:creationId xmlns="" xmlns:a16="http://schemas.microsoft.com/office/drawing/2014/main" id="{B4C5641D-83E3-4C18-803D-37085308C5CF}"/>
              </a:ext>
            </a:extLst>
          </p:cNvPr>
          <p:cNvSpPr txBox="1"/>
          <p:nvPr/>
        </p:nvSpPr>
        <p:spPr>
          <a:xfrm>
            <a:off x="5904666" y="1400611"/>
            <a:ext cx="3361399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b="1" dirty="0">
                <a:solidFill>
                  <a:schemeClr val="dk1"/>
                </a:solidFill>
                <a:latin typeface="Comic Sans MS" panose="030F0702030302020204" pitchFamily="66" charset="0"/>
                <a:ea typeface="Vibur"/>
                <a:cs typeface="Vibur"/>
                <a:sym typeface="Vibur"/>
              </a:rPr>
              <a:t>3. Answer other’s question</a:t>
            </a:r>
            <a:endParaRPr sz="3200" b="1" dirty="0">
              <a:solidFill>
                <a:schemeClr val="dk1"/>
              </a:solidFill>
              <a:latin typeface="Comic Sans MS" panose="030F0702030302020204" pitchFamily="66" charset="0"/>
              <a:ea typeface="Vibur"/>
              <a:cs typeface="Vibur"/>
              <a:sym typeface="Vibu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2" grpId="0"/>
      <p:bldP spid="2583" grpId="0"/>
      <p:bldP spid="2584" grpId="0"/>
      <p:bldP spid="2586" grpId="0"/>
      <p:bldP spid="2587" grpId="0"/>
      <p:bldP spid="2588" grpId="0"/>
      <p:bldP spid="258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3584503" y="55390"/>
            <a:ext cx="5379336" cy="4865889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3488551" y="151784"/>
            <a:ext cx="5379336" cy="4865889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4631;p79">
            <a:extLst>
              <a:ext uri="{FF2B5EF4-FFF2-40B4-BE49-F238E27FC236}">
                <a16:creationId xmlns="" xmlns:a16="http://schemas.microsoft.com/office/drawing/2014/main" id="{FB6447F2-69FD-481D-9980-04129E52C205}"/>
              </a:ext>
            </a:extLst>
          </p:cNvPr>
          <p:cNvGrpSpPr/>
          <p:nvPr/>
        </p:nvGrpSpPr>
        <p:grpSpPr>
          <a:xfrm>
            <a:off x="123706" y="1287446"/>
            <a:ext cx="3268893" cy="2568628"/>
            <a:chOff x="4147875" y="986011"/>
            <a:chExt cx="3842140" cy="3019074"/>
          </a:xfrm>
        </p:grpSpPr>
        <p:sp>
          <p:nvSpPr>
            <p:cNvPr id="7" name="Google Shape;4632;p79">
              <a:extLst>
                <a:ext uri="{FF2B5EF4-FFF2-40B4-BE49-F238E27FC236}">
                  <a16:creationId xmlns="" xmlns:a16="http://schemas.microsoft.com/office/drawing/2014/main" id="{C356D185-53F2-4287-8FF9-5222550DF625}"/>
                </a:ext>
              </a:extLst>
            </p:cNvPr>
            <p:cNvSpPr/>
            <p:nvPr/>
          </p:nvSpPr>
          <p:spPr>
            <a:xfrm>
              <a:off x="5591742" y="3553821"/>
              <a:ext cx="954407" cy="419279"/>
            </a:xfrm>
            <a:custGeom>
              <a:avLst/>
              <a:gdLst/>
              <a:ahLst/>
              <a:cxnLst/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633;p79">
              <a:extLst>
                <a:ext uri="{FF2B5EF4-FFF2-40B4-BE49-F238E27FC236}">
                  <a16:creationId xmlns="" xmlns:a16="http://schemas.microsoft.com/office/drawing/2014/main" id="{BFDDE05E-8293-470F-8970-BAA3544CA1A1}"/>
                </a:ext>
              </a:extLst>
            </p:cNvPr>
            <p:cNvSpPr/>
            <p:nvPr/>
          </p:nvSpPr>
          <p:spPr>
            <a:xfrm>
              <a:off x="5619445" y="3553821"/>
              <a:ext cx="849745" cy="335160"/>
            </a:xfrm>
            <a:custGeom>
              <a:avLst/>
              <a:gdLst/>
              <a:ahLst/>
              <a:cxnLst/>
              <a:rect l="l" t="t" r="r" b="b"/>
              <a:pathLst>
                <a:path w="18097" h="7901" extrusionOk="0">
                  <a:moveTo>
                    <a:pt x="2377" y="0"/>
                  </a:moveTo>
                  <a:lnTo>
                    <a:pt x="0" y="7901"/>
                  </a:lnTo>
                  <a:cubicBezTo>
                    <a:pt x="6032" y="6753"/>
                    <a:pt x="12064" y="5557"/>
                    <a:pt x="18096" y="4442"/>
                  </a:cubicBezTo>
                  <a:lnTo>
                    <a:pt x="167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634;p79">
              <a:extLst>
                <a:ext uri="{FF2B5EF4-FFF2-40B4-BE49-F238E27FC236}">
                  <a16:creationId xmlns="" xmlns:a16="http://schemas.microsoft.com/office/drawing/2014/main" id="{76325E0B-A8D2-4DAB-8B00-C49F6B078972}"/>
                </a:ext>
              </a:extLst>
            </p:cNvPr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635;p79">
              <a:extLst>
                <a:ext uri="{FF2B5EF4-FFF2-40B4-BE49-F238E27FC236}">
                  <a16:creationId xmlns="" xmlns:a16="http://schemas.microsoft.com/office/drawing/2014/main" id="{B3280145-8EA1-4351-B721-C359BE32131C}"/>
                </a:ext>
              </a:extLst>
            </p:cNvPr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636;p79">
              <a:extLst>
                <a:ext uri="{FF2B5EF4-FFF2-40B4-BE49-F238E27FC236}">
                  <a16:creationId xmlns="" xmlns:a16="http://schemas.microsoft.com/office/drawing/2014/main" id="{0F4C4063-F0E5-44E7-A60D-E72B26C32D49}"/>
                </a:ext>
              </a:extLst>
            </p:cNvPr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638;p79">
              <a:extLst>
                <a:ext uri="{FF2B5EF4-FFF2-40B4-BE49-F238E27FC236}">
                  <a16:creationId xmlns="" xmlns:a16="http://schemas.microsoft.com/office/drawing/2014/main" id="{8EC0AE67-1065-4098-B760-A7C9E04B30AD}"/>
                </a:ext>
              </a:extLst>
            </p:cNvPr>
            <p:cNvSpPr/>
            <p:nvPr/>
          </p:nvSpPr>
          <p:spPr>
            <a:xfrm>
              <a:off x="6008800" y="3421088"/>
              <a:ext cx="120300" cy="1203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4639;p79">
            <a:extLst>
              <a:ext uri="{FF2B5EF4-FFF2-40B4-BE49-F238E27FC236}">
                <a16:creationId xmlns="" xmlns:a16="http://schemas.microsoft.com/office/drawing/2014/main" id="{0C0F0CC1-BC63-430A-99CA-3B315E215959}"/>
              </a:ext>
            </a:extLst>
          </p:cNvPr>
          <p:cNvSpPr/>
          <p:nvPr/>
        </p:nvSpPr>
        <p:spPr>
          <a:xfrm>
            <a:off x="44089" y="1355300"/>
            <a:ext cx="3212100" cy="2266200"/>
          </a:xfrm>
          <a:prstGeom prst="roundRect">
            <a:avLst>
              <a:gd name="adj" fmla="val 304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4" name="Google Shape;2624;p60"/>
          <p:cNvSpPr txBox="1">
            <a:spLocks noGrp="1"/>
          </p:cNvSpPr>
          <p:nvPr>
            <p:ph type="title"/>
          </p:nvPr>
        </p:nvSpPr>
        <p:spPr>
          <a:xfrm>
            <a:off x="493692" y="1571412"/>
            <a:ext cx="2312894" cy="770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Grammar point</a:t>
            </a:r>
            <a:endParaRPr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="" xmlns:a16="http://schemas.microsoft.com/office/drawing/2014/main" id="{918E7177-F76C-4417-877F-AA729D0C092F}"/>
              </a:ext>
            </a:extLst>
          </p:cNvPr>
          <p:cNvSpPr txBox="1"/>
          <p:nvPr/>
        </p:nvSpPr>
        <p:spPr>
          <a:xfrm>
            <a:off x="3776699" y="222221"/>
            <a:ext cx="4824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am I. = Me, too.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 does he. = He does, too.</a:t>
            </a:r>
          </a:p>
        </p:txBody>
      </p:sp>
      <p:sp>
        <p:nvSpPr>
          <p:cNvPr id="20" name="Rectangle 7">
            <a:extLst>
              <a:ext uri="{FF2B5EF4-FFF2-40B4-BE49-F238E27FC236}">
                <a16:creationId xmlns="" xmlns:a16="http://schemas.microsoft.com/office/drawing/2014/main" id="{602591FA-E5FC-4686-9C50-0B9785F99E81}"/>
              </a:ext>
            </a:extLst>
          </p:cNvPr>
          <p:cNvSpPr/>
          <p:nvPr/>
        </p:nvSpPr>
        <p:spPr>
          <a:xfrm>
            <a:off x="3825826" y="1513122"/>
            <a:ext cx="4803037" cy="1083132"/>
          </a:xfrm>
          <a:prstGeom prst="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  +  be /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ĐT + S.</a:t>
            </a: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 S + be /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ĐT (,) too.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="" xmlns:a16="http://schemas.microsoft.com/office/drawing/2014/main" id="{127295FD-989A-4AB1-A7C9-4E35CED78768}"/>
              </a:ext>
            </a:extLst>
          </p:cNvPr>
          <p:cNvSpPr txBox="1"/>
          <p:nvPr/>
        </p:nvSpPr>
        <p:spPr>
          <a:xfrm>
            <a:off x="3681956" y="2811721"/>
            <a:ext cx="4803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42"/>
          <p:cNvSpPr txBox="1">
            <a:spLocks noGrp="1"/>
          </p:cNvSpPr>
          <p:nvPr>
            <p:ph type="subTitle" idx="1"/>
          </p:nvPr>
        </p:nvSpPr>
        <p:spPr>
          <a:xfrm>
            <a:off x="185294" y="852980"/>
            <a:ext cx="8745146" cy="407175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Fill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blanks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vi-VN" sz="28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so or too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1) I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worked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hard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_________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he.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sister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got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job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Tom does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,_________.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3) Kim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baby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Me,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_________.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travel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Christmas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_________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They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to the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concert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_________.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8" name="Google Shape;1728;p42"/>
          <p:cNvSpPr txBox="1">
            <a:spLocks noGrp="1"/>
          </p:cNvSpPr>
          <p:nvPr>
            <p:ph type="subTitle" idx="2"/>
          </p:nvPr>
        </p:nvSpPr>
        <p:spPr>
          <a:xfrm>
            <a:off x="2489224" y="166725"/>
            <a:ext cx="3950400" cy="793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solidFill>
                  <a:srgbClr val="C00000"/>
                </a:solidFill>
              </a:rPr>
              <a:t>EXERCISE</a:t>
            </a:r>
            <a:endParaRPr sz="4400" b="1" dirty="0">
              <a:solidFill>
                <a:srgbClr val="C00000"/>
              </a:solidFill>
            </a:endParaRPr>
          </a:p>
        </p:txBody>
      </p:sp>
      <p:grpSp>
        <p:nvGrpSpPr>
          <p:cNvPr id="1729" name="Google Shape;1729;p42"/>
          <p:cNvGrpSpPr/>
          <p:nvPr/>
        </p:nvGrpSpPr>
        <p:grpSpPr>
          <a:xfrm>
            <a:off x="7988698" y="4328940"/>
            <a:ext cx="1078462" cy="771333"/>
            <a:chOff x="727286" y="3003368"/>
            <a:chExt cx="2378064" cy="2071024"/>
          </a:xfrm>
        </p:grpSpPr>
        <p:sp>
          <p:nvSpPr>
            <p:cNvPr id="1730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Hộp Văn bản 47">
            <a:extLst>
              <a:ext uri="{FF2B5EF4-FFF2-40B4-BE49-F238E27FC236}">
                <a16:creationId xmlns="" xmlns:a16="http://schemas.microsoft.com/office/drawing/2014/main" id="{9FC316FE-16EA-4C41-B744-D9030F048AB3}"/>
              </a:ext>
            </a:extLst>
          </p:cNvPr>
          <p:cNvSpPr txBox="1"/>
          <p:nvPr/>
        </p:nvSpPr>
        <p:spPr>
          <a:xfrm>
            <a:off x="4764100" y="1398470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3" name="Hộp Văn bản 52">
            <a:extLst>
              <a:ext uri="{FF2B5EF4-FFF2-40B4-BE49-F238E27FC236}">
                <a16:creationId xmlns="" xmlns:a16="http://schemas.microsoft.com/office/drawing/2014/main" id="{6959E19C-831F-4264-830A-EE84A4C4B8D1}"/>
              </a:ext>
            </a:extLst>
          </p:cNvPr>
          <p:cNvSpPr txBox="1"/>
          <p:nvPr/>
        </p:nvSpPr>
        <p:spPr>
          <a:xfrm>
            <a:off x="6683828" y="1996544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vi-VN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="" xmlns:a16="http://schemas.microsoft.com/office/drawing/2014/main" id="{A4F1D6DB-3F25-485A-B022-2CEB755DCEFD}"/>
              </a:ext>
            </a:extLst>
          </p:cNvPr>
          <p:cNvSpPr txBox="1"/>
          <p:nvPr/>
        </p:nvSpPr>
        <p:spPr>
          <a:xfrm>
            <a:off x="5966963" y="2571750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vi-VN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="" xmlns:a16="http://schemas.microsoft.com/office/drawing/2014/main" id="{4F7C99E8-014A-4401-97FF-6E64D9A12492}"/>
              </a:ext>
            </a:extLst>
          </p:cNvPr>
          <p:cNvSpPr txBox="1"/>
          <p:nvPr/>
        </p:nvSpPr>
        <p:spPr>
          <a:xfrm>
            <a:off x="6402698" y="3185376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56" name="Hộp Văn bản 55">
            <a:extLst>
              <a:ext uri="{FF2B5EF4-FFF2-40B4-BE49-F238E27FC236}">
                <a16:creationId xmlns="" xmlns:a16="http://schemas.microsoft.com/office/drawing/2014/main" id="{C2F873E4-9B34-444A-A840-C511D6CA8E8C}"/>
              </a:ext>
            </a:extLst>
          </p:cNvPr>
          <p:cNvSpPr txBox="1"/>
          <p:nvPr/>
        </p:nvSpPr>
        <p:spPr>
          <a:xfrm>
            <a:off x="6524899" y="4252535"/>
            <a:ext cx="1006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vi-VN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39"/>
          <p:cNvGrpSpPr/>
          <p:nvPr/>
        </p:nvGrpSpPr>
        <p:grpSpPr>
          <a:xfrm>
            <a:off x="349320" y="139891"/>
            <a:ext cx="666096" cy="676499"/>
            <a:chOff x="124550" y="3420216"/>
            <a:chExt cx="897461" cy="911478"/>
          </a:xfrm>
        </p:grpSpPr>
        <p:sp>
          <p:nvSpPr>
            <p:cNvPr id="1635" name="Google Shape;1635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6" name="Google Shape;1636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51" name="Google Shape;1651;p39"/>
          <p:cNvSpPr txBox="1">
            <a:spLocks noGrp="1"/>
          </p:cNvSpPr>
          <p:nvPr>
            <p:ph type="title"/>
          </p:nvPr>
        </p:nvSpPr>
        <p:spPr>
          <a:xfrm>
            <a:off x="242868" y="22089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A</a:t>
            </a:r>
            <a:r>
              <a:rPr lang="en" dirty="0"/>
              <a:t>4</a:t>
            </a:r>
            <a:endParaRPr dirty="0"/>
          </a:p>
        </p:txBody>
      </p:sp>
      <p:sp>
        <p:nvSpPr>
          <p:cNvPr id="59" name="Google Shape;1621;p38">
            <a:extLst>
              <a:ext uri="{FF2B5EF4-FFF2-40B4-BE49-F238E27FC236}">
                <a16:creationId xmlns="" xmlns:a16="http://schemas.microsoft.com/office/drawing/2014/main" id="{5682AF62-6074-43CD-B58B-9DD009985CE0}"/>
              </a:ext>
            </a:extLst>
          </p:cNvPr>
          <p:cNvSpPr txBox="1">
            <a:spLocks/>
          </p:cNvSpPr>
          <p:nvPr/>
        </p:nvSpPr>
        <p:spPr>
          <a:xfrm>
            <a:off x="1121868" y="204947"/>
            <a:ext cx="6392877" cy="54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l"/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Listen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Complete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dialogue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0" name="Text Box 7">
            <a:extLst>
              <a:ext uri="{FF2B5EF4-FFF2-40B4-BE49-F238E27FC236}">
                <a16:creationId xmlns="" xmlns:a16="http://schemas.microsoft.com/office/drawing/2014/main" id="{E714E1AF-3997-4491-A1B1-FFCFFB1B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93" y="826138"/>
            <a:ext cx="806055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are you today?	Just fine.		So am I. 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are you?		Not bad.		Me, too.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is everything?	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Pretty </a:t>
            </a:r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good.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about you?</a:t>
            </a:r>
            <a:r>
              <a:rPr lang="en-US" altLang="en-US" sz="200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US" altLang="en-US" sz="200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Ok</a:t>
            </a:r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7" name="Text Box 8">
            <a:extLst>
              <a:ext uri="{FF2B5EF4-FFF2-40B4-BE49-F238E27FC236}">
                <a16:creationId xmlns="" xmlns:a16="http://schemas.microsoft.com/office/drawing/2014/main" id="{772F0A98-9734-40CE-B2C5-B7E0E0C98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78829"/>
            <a:ext cx="90517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Tan: Hello Lien.  ….………….?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Miss Lien: ……..., thank you.  …………….., Tan?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Tan: ………., but I’m very busy.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Miss Lien:  …….</a:t>
            </a:r>
          </a:p>
        </p:txBody>
      </p:sp>
      <p:sp>
        <p:nvSpPr>
          <p:cNvPr id="88" name="Rectangle 11">
            <a:extLst>
              <a:ext uri="{FF2B5EF4-FFF2-40B4-BE49-F238E27FC236}">
                <a16:creationId xmlns="" xmlns:a16="http://schemas.microsoft.com/office/drawing/2014/main" id="{2FA331D1-3BD4-442C-ACF3-F5FF9A67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667" y="2611589"/>
            <a:ext cx="244305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</a:t>
            </a:r>
          </a:p>
        </p:txBody>
      </p:sp>
      <p:sp>
        <p:nvSpPr>
          <p:cNvPr id="89" name="Rectangle 12">
            <a:extLst>
              <a:ext uri="{FF2B5EF4-FFF2-40B4-BE49-F238E27FC236}">
                <a16:creationId xmlns="" xmlns:a16="http://schemas.microsoft.com/office/drawing/2014/main" id="{EEE35AB4-525A-497A-8C0A-DFA969C9F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826" y="3165262"/>
            <a:ext cx="181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Pretty good   </a:t>
            </a:r>
          </a:p>
        </p:txBody>
      </p:sp>
      <p:sp>
        <p:nvSpPr>
          <p:cNvPr id="90" name="Rectangle 13">
            <a:extLst>
              <a:ext uri="{FF2B5EF4-FFF2-40B4-BE49-F238E27FC236}">
                <a16:creationId xmlns="" xmlns:a16="http://schemas.microsoft.com/office/drawing/2014/main" id="{71B51E9D-670C-40BB-A1F3-C0DF6AB0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650" y="3142414"/>
            <a:ext cx="3014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about you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ectangle 14">
            <a:extLst>
              <a:ext uri="{FF2B5EF4-FFF2-40B4-BE49-F238E27FC236}">
                <a16:creationId xmlns="" xmlns:a16="http://schemas.microsoft.com/office/drawing/2014/main" id="{F4E7A995-BFCC-4818-BEEE-05BC7A997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873" y="3643548"/>
            <a:ext cx="15741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bad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2" name="Rectangle 15">
            <a:extLst>
              <a:ext uri="{FF2B5EF4-FFF2-40B4-BE49-F238E27FC236}">
                <a16:creationId xmlns="" xmlns:a16="http://schemas.microsoft.com/office/drawing/2014/main" id="{53FA4484-4B03-4216-B0E2-9782A25A8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484" y="4146074"/>
            <a:ext cx="14333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Me, too.</a:t>
            </a:r>
          </a:p>
        </p:txBody>
      </p:sp>
      <p:pic>
        <p:nvPicPr>
          <p:cNvPr id="3" name="unit 1 section 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1815993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51" grpId="0"/>
      <p:bldP spid="59" grpId="0"/>
      <p:bldP spid="80" grpId="0" animBg="1"/>
      <p:bldP spid="87" grpId="0"/>
      <p:bldP spid="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39"/>
          <p:cNvGrpSpPr/>
          <p:nvPr/>
        </p:nvGrpSpPr>
        <p:grpSpPr>
          <a:xfrm>
            <a:off x="349320" y="139891"/>
            <a:ext cx="666096" cy="676499"/>
            <a:chOff x="124550" y="3420216"/>
            <a:chExt cx="897461" cy="911478"/>
          </a:xfrm>
        </p:grpSpPr>
        <p:sp>
          <p:nvSpPr>
            <p:cNvPr id="1635" name="Google Shape;1635;p3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36" name="Google Shape;1636;p3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51" name="Google Shape;1651;p39"/>
          <p:cNvSpPr txBox="1">
            <a:spLocks noGrp="1"/>
          </p:cNvSpPr>
          <p:nvPr>
            <p:ph type="title"/>
          </p:nvPr>
        </p:nvSpPr>
        <p:spPr>
          <a:xfrm>
            <a:off x="242868" y="22089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A</a:t>
            </a:r>
            <a:r>
              <a:rPr lang="en" dirty="0"/>
              <a:t>4</a:t>
            </a:r>
            <a:endParaRPr dirty="0"/>
          </a:p>
        </p:txBody>
      </p:sp>
      <p:sp>
        <p:nvSpPr>
          <p:cNvPr id="59" name="Google Shape;1621;p38">
            <a:extLst>
              <a:ext uri="{FF2B5EF4-FFF2-40B4-BE49-F238E27FC236}">
                <a16:creationId xmlns="" xmlns:a16="http://schemas.microsoft.com/office/drawing/2014/main" id="{5682AF62-6074-43CD-B58B-9DD009985CE0}"/>
              </a:ext>
            </a:extLst>
          </p:cNvPr>
          <p:cNvSpPr txBox="1">
            <a:spLocks/>
          </p:cNvSpPr>
          <p:nvPr/>
        </p:nvSpPr>
        <p:spPr>
          <a:xfrm>
            <a:off x="1121868" y="204947"/>
            <a:ext cx="6392877" cy="49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bur"/>
              <a:buNone/>
              <a:defRPr sz="24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l"/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Listen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Complete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vi-VN" sz="3200" dirty="0" err="1">
                <a:solidFill>
                  <a:schemeClr val="accent6">
                    <a:lumMod val="50000"/>
                  </a:schemeClr>
                </a:solidFill>
              </a:rPr>
              <a:t>dialogue</a:t>
            </a:r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0" name="Text Box 7">
            <a:extLst>
              <a:ext uri="{FF2B5EF4-FFF2-40B4-BE49-F238E27FC236}">
                <a16:creationId xmlns="" xmlns:a16="http://schemas.microsoft.com/office/drawing/2014/main" id="{E714E1AF-3997-4491-A1B1-FFCFFB1B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368" y="907210"/>
            <a:ext cx="806055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are you today?	Just fine.		So am I. 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are you?		Not bad.		Me, too.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is everything?	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Pretty </a:t>
            </a:r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good.</a:t>
            </a:r>
          </a:p>
          <a:p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How about you?	</a:t>
            </a:r>
            <a:r>
              <a:rPr lang="en-US" altLang="en-US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Ok</a:t>
            </a:r>
            <a:r>
              <a:rPr lang="en-US" altLang="en-U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90CB217C-B9A1-4936-B7BE-8F25349D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93" y="2675015"/>
            <a:ext cx="8060550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Nam: Good afternoon, Nga ……………………?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Nga: ……,thanks. ……………………………?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Nam:  ……….,thanks.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I’m going to the lunch room.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Nam:  Yes, ……..…</a:t>
            </a:r>
          </a:p>
          <a:p>
            <a:pPr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80DB51A5-BA6F-41F4-AF7F-BCD28B00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187" y="2618162"/>
            <a:ext cx="3157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is everything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="" xmlns:a16="http://schemas.microsoft.com/office/drawing/2014/main" id="{492F7122-8821-46D1-B44C-E47687B2E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159" y="3049889"/>
            <a:ext cx="9945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 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="" xmlns:a16="http://schemas.microsoft.com/office/drawing/2014/main" id="{BFBB3EFD-CD22-4CD4-A52B-59F0C07A242E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821102" y="3049889"/>
            <a:ext cx="4038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are you today, Nam</a:t>
            </a:r>
          </a:p>
        </p:txBody>
      </p:sp>
      <p:sp>
        <p:nvSpPr>
          <p:cNvPr id="18" name="Rectangle 19">
            <a:extLst>
              <a:ext uri="{FF2B5EF4-FFF2-40B4-BE49-F238E27FC236}">
                <a16:creationId xmlns="" xmlns:a16="http://schemas.microsoft.com/office/drawing/2014/main" id="{3E87503D-C2F6-4461-9D88-81FD42C51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159" y="3490623"/>
            <a:ext cx="1547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fine</a:t>
            </a:r>
          </a:p>
        </p:txBody>
      </p:sp>
      <p:sp>
        <p:nvSpPr>
          <p:cNvPr id="19" name="Rectangle 20">
            <a:extLst>
              <a:ext uri="{FF2B5EF4-FFF2-40B4-BE49-F238E27FC236}">
                <a16:creationId xmlns="" xmlns:a16="http://schemas.microsoft.com/office/drawing/2014/main" id="{8A6FAB16-8318-4D28-8B08-322B17EB2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564" y="4344871"/>
            <a:ext cx="1549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am I.</a:t>
            </a:r>
          </a:p>
        </p:txBody>
      </p:sp>
      <p:pic>
        <p:nvPicPr>
          <p:cNvPr id="2" name="unit 1 section 4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1545" y="17000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43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0"/>
          <p:cNvSpPr txBox="1">
            <a:spLocks noGrp="1"/>
          </p:cNvSpPr>
          <p:nvPr>
            <p:ph type="title"/>
          </p:nvPr>
        </p:nvSpPr>
        <p:spPr>
          <a:xfrm>
            <a:off x="1779150" y="107996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335</Words>
  <Application>Microsoft Office PowerPoint</Application>
  <PresentationFormat>On-screen Show (16:9)</PresentationFormat>
  <Paragraphs>69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Comic Sans MS</vt:lpstr>
      <vt:lpstr>Arial</vt:lpstr>
      <vt:lpstr>Roboto Slab Regular</vt:lpstr>
      <vt:lpstr>Vibur</vt:lpstr>
      <vt:lpstr>Catamaran</vt:lpstr>
      <vt:lpstr>Biome Light</vt:lpstr>
      <vt:lpstr>Work Sans</vt:lpstr>
      <vt:lpstr>Comfortaa</vt:lpstr>
      <vt:lpstr>Calibri</vt:lpstr>
      <vt:lpstr>Times New Roman</vt:lpstr>
      <vt:lpstr>Learning the Days of the Week by Slidesgo </vt:lpstr>
      <vt:lpstr>Unit 1: Back to school Part A: Friends A3-4/ P.12-13</vt:lpstr>
      <vt:lpstr>Read. Then practice this dialogue.</vt:lpstr>
      <vt:lpstr>How to greet other:</vt:lpstr>
      <vt:lpstr>Grammar point</vt:lpstr>
      <vt:lpstr>PowerPoint Presentation</vt:lpstr>
      <vt:lpstr>A4</vt:lpstr>
      <vt:lpstr>A4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Back to school Part A: Friends A3-4/ P.12-13</dc:title>
  <dc:creator>Thuy Nguyen</dc:creator>
  <cp:lastModifiedBy>84988</cp:lastModifiedBy>
  <cp:revision>11</cp:revision>
  <dcterms:modified xsi:type="dcterms:W3CDTF">2021-09-01T12:19:23Z</dcterms:modified>
</cp:coreProperties>
</file>